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5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A3014E-32B9-844B-AE81-047E8E5F9B08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99C83486-24A9-CC49-8D56-29C3D406C91B}">
      <dgm:prSet phldrT="[Text]"/>
      <dgm:spPr/>
      <dgm:t>
        <a:bodyPr/>
        <a:lstStyle/>
        <a:p>
          <a:r>
            <a:rPr lang="en-US" dirty="0" smtClean="0"/>
            <a:t>Find all Events within scope</a:t>
          </a:r>
          <a:endParaRPr lang="en-US" dirty="0"/>
        </a:p>
      </dgm:t>
    </dgm:pt>
    <dgm:pt modelId="{90B4A89E-079C-F045-BE13-443EAC5263BE}" type="parTrans" cxnId="{4A0E839C-6D2A-4A47-890C-1A54E6948B33}">
      <dgm:prSet/>
      <dgm:spPr/>
      <dgm:t>
        <a:bodyPr/>
        <a:lstStyle/>
        <a:p>
          <a:endParaRPr lang="en-US"/>
        </a:p>
      </dgm:t>
    </dgm:pt>
    <dgm:pt modelId="{39C1BB4E-332A-7E47-B1EA-A57DB9154FC4}" type="sibTrans" cxnId="{4A0E839C-6D2A-4A47-890C-1A54E6948B33}">
      <dgm:prSet/>
      <dgm:spPr/>
      <dgm:t>
        <a:bodyPr/>
        <a:lstStyle/>
        <a:p>
          <a:endParaRPr lang="en-US"/>
        </a:p>
      </dgm:t>
    </dgm:pt>
    <dgm:pt modelId="{6D47BBE7-D283-6C41-8B50-317A60652DF6}">
      <dgm:prSet phldrT="[Text]"/>
      <dgm:spPr/>
      <dgm:t>
        <a:bodyPr/>
        <a:lstStyle/>
        <a:p>
          <a:r>
            <a:rPr lang="en-US" dirty="0" smtClean="0"/>
            <a:t>Attribute costs to events</a:t>
          </a:r>
          <a:endParaRPr lang="en-US" dirty="0"/>
        </a:p>
      </dgm:t>
    </dgm:pt>
    <dgm:pt modelId="{0B4C1BE3-9F03-DF4C-A93E-329D61A05F59}" type="parTrans" cxnId="{C320CDE1-E23C-574A-86B2-70A63E8CFC6D}">
      <dgm:prSet/>
      <dgm:spPr/>
      <dgm:t>
        <a:bodyPr/>
        <a:lstStyle/>
        <a:p>
          <a:endParaRPr lang="en-US"/>
        </a:p>
      </dgm:t>
    </dgm:pt>
    <dgm:pt modelId="{8F082E67-9C24-7647-B3EC-31C87F015995}" type="sibTrans" cxnId="{C320CDE1-E23C-574A-86B2-70A63E8CFC6D}">
      <dgm:prSet/>
      <dgm:spPr/>
      <dgm:t>
        <a:bodyPr/>
        <a:lstStyle/>
        <a:p>
          <a:endParaRPr lang="en-US"/>
        </a:p>
      </dgm:t>
    </dgm:pt>
    <dgm:pt modelId="{A4E3267F-E491-6D42-97B5-DB4E484B70A2}">
      <dgm:prSet phldrT="[Text]"/>
      <dgm:spPr/>
      <dgm:t>
        <a:bodyPr/>
        <a:lstStyle/>
        <a:p>
          <a:r>
            <a:rPr lang="en-US" dirty="0" smtClean="0"/>
            <a:t>Find Root Cause</a:t>
          </a:r>
          <a:endParaRPr lang="en-US" dirty="0"/>
        </a:p>
      </dgm:t>
    </dgm:pt>
    <dgm:pt modelId="{FFB1D23B-B8EA-D34D-BB80-8D912E2A7412}" type="parTrans" cxnId="{946B49D4-32FE-F242-A146-77B35E8E0EF1}">
      <dgm:prSet/>
      <dgm:spPr/>
      <dgm:t>
        <a:bodyPr/>
        <a:lstStyle/>
        <a:p>
          <a:endParaRPr lang="en-US"/>
        </a:p>
      </dgm:t>
    </dgm:pt>
    <dgm:pt modelId="{EB193560-9692-6541-91AF-DA2548643A68}" type="sibTrans" cxnId="{946B49D4-32FE-F242-A146-77B35E8E0EF1}">
      <dgm:prSet/>
      <dgm:spPr/>
      <dgm:t>
        <a:bodyPr/>
        <a:lstStyle/>
        <a:p>
          <a:endParaRPr lang="en-US"/>
        </a:p>
      </dgm:t>
    </dgm:pt>
    <dgm:pt modelId="{0C848112-E4B4-2E4C-BF91-7F4F0B7D2EE6}">
      <dgm:prSet phldrT="[Text]"/>
      <dgm:spPr/>
      <dgm:t>
        <a:bodyPr/>
        <a:lstStyle/>
        <a:p>
          <a:r>
            <a:rPr lang="en-US" dirty="0" smtClean="0"/>
            <a:t>Aggregate costs by cause</a:t>
          </a:r>
          <a:endParaRPr lang="en-US" dirty="0"/>
        </a:p>
      </dgm:t>
    </dgm:pt>
    <dgm:pt modelId="{68270F1E-3B8F-B741-8C99-4C011CE7A9E9}" type="parTrans" cxnId="{9593FDF6-05DB-FE4C-B86D-60D4EB679AC1}">
      <dgm:prSet/>
      <dgm:spPr/>
      <dgm:t>
        <a:bodyPr/>
        <a:lstStyle/>
        <a:p>
          <a:endParaRPr lang="en-US"/>
        </a:p>
      </dgm:t>
    </dgm:pt>
    <dgm:pt modelId="{DBF8EFD8-D500-4545-9EB9-828EF0836FE0}" type="sibTrans" cxnId="{9593FDF6-05DB-FE4C-B86D-60D4EB679AC1}">
      <dgm:prSet/>
      <dgm:spPr/>
      <dgm:t>
        <a:bodyPr/>
        <a:lstStyle/>
        <a:p>
          <a:endParaRPr lang="en-US"/>
        </a:p>
      </dgm:t>
    </dgm:pt>
    <dgm:pt modelId="{551450C3-69F1-094A-84D3-1911FF28C1FA}">
      <dgm:prSet phldrT="[Text]"/>
      <dgm:spPr/>
      <dgm:t>
        <a:bodyPr/>
        <a:lstStyle/>
        <a:p>
          <a:r>
            <a:rPr lang="en-US" dirty="0" smtClean="0"/>
            <a:t>Sort by cost</a:t>
          </a:r>
          <a:endParaRPr lang="en-US" dirty="0"/>
        </a:p>
      </dgm:t>
    </dgm:pt>
    <dgm:pt modelId="{80D7136F-5CB1-264E-8377-DD6BA862B238}" type="parTrans" cxnId="{A8268ED6-7002-0C47-9503-840B1C305E94}">
      <dgm:prSet/>
      <dgm:spPr/>
      <dgm:t>
        <a:bodyPr/>
        <a:lstStyle/>
        <a:p>
          <a:endParaRPr lang="en-US"/>
        </a:p>
      </dgm:t>
    </dgm:pt>
    <dgm:pt modelId="{149328A9-4CAB-7B4C-95FC-29FAFF019A3E}" type="sibTrans" cxnId="{A8268ED6-7002-0C47-9503-840B1C305E94}">
      <dgm:prSet/>
      <dgm:spPr/>
      <dgm:t>
        <a:bodyPr/>
        <a:lstStyle/>
        <a:p>
          <a:endParaRPr lang="en-US"/>
        </a:p>
      </dgm:t>
    </dgm:pt>
    <dgm:pt modelId="{D6C4AAA9-F7F8-9B41-BB9B-2E5418CD7FEC}" type="pres">
      <dgm:prSet presAssocID="{9AA3014E-32B9-844B-AE81-047E8E5F9B08}" presName="CompostProcess" presStyleCnt="0">
        <dgm:presLayoutVars>
          <dgm:dir/>
          <dgm:resizeHandles val="exact"/>
        </dgm:presLayoutVars>
      </dgm:prSet>
      <dgm:spPr/>
    </dgm:pt>
    <dgm:pt modelId="{9E6DA247-CA47-9749-A170-4D0DC920BFD7}" type="pres">
      <dgm:prSet presAssocID="{9AA3014E-32B9-844B-AE81-047E8E5F9B08}" presName="arrow" presStyleLbl="bgShp" presStyleIdx="0" presStyleCnt="1"/>
      <dgm:spPr/>
    </dgm:pt>
    <dgm:pt modelId="{BA5C934B-C08D-504F-A139-822AF1D93916}" type="pres">
      <dgm:prSet presAssocID="{9AA3014E-32B9-844B-AE81-047E8E5F9B08}" presName="linearProcess" presStyleCnt="0"/>
      <dgm:spPr/>
    </dgm:pt>
    <dgm:pt modelId="{F67CF14A-CB9C-C74E-BA24-57DED2B48A05}" type="pres">
      <dgm:prSet presAssocID="{99C83486-24A9-CC49-8D56-29C3D406C91B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7D45C2-540B-F048-8672-132A36E8E62F}" type="pres">
      <dgm:prSet presAssocID="{39C1BB4E-332A-7E47-B1EA-A57DB9154FC4}" presName="sibTrans" presStyleCnt="0"/>
      <dgm:spPr/>
    </dgm:pt>
    <dgm:pt modelId="{EC745080-F426-0B4F-BDC8-CEE43F53719A}" type="pres">
      <dgm:prSet presAssocID="{6D47BBE7-D283-6C41-8B50-317A60652DF6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362B22-A20C-2642-974C-93F278D1F532}" type="pres">
      <dgm:prSet presAssocID="{8F082E67-9C24-7647-B3EC-31C87F015995}" presName="sibTrans" presStyleCnt="0"/>
      <dgm:spPr/>
    </dgm:pt>
    <dgm:pt modelId="{D89A451D-16CD-AC4A-AE94-F60D40048E26}" type="pres">
      <dgm:prSet presAssocID="{A4E3267F-E491-6D42-97B5-DB4E484B70A2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97EC23-2DF6-9C47-8852-0C0F4C2E3A2D}" type="pres">
      <dgm:prSet presAssocID="{EB193560-9692-6541-91AF-DA2548643A68}" presName="sibTrans" presStyleCnt="0"/>
      <dgm:spPr/>
    </dgm:pt>
    <dgm:pt modelId="{64A9573F-1D9D-8B4E-996F-43DCE4878CBA}" type="pres">
      <dgm:prSet presAssocID="{0C848112-E4B4-2E4C-BF91-7F4F0B7D2EE6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4A0654-74DD-3B48-B476-53DBDE8DC6DA}" type="pres">
      <dgm:prSet presAssocID="{DBF8EFD8-D500-4545-9EB9-828EF0836FE0}" presName="sibTrans" presStyleCnt="0"/>
      <dgm:spPr/>
    </dgm:pt>
    <dgm:pt modelId="{AC90D3B5-F7FC-C24D-849F-B1105C3C589D}" type="pres">
      <dgm:prSet presAssocID="{551450C3-69F1-094A-84D3-1911FF28C1FA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E4F950-39E2-054B-933F-67A7DA716CB5}" type="presOf" srcId="{9AA3014E-32B9-844B-AE81-047E8E5F9B08}" destId="{D6C4AAA9-F7F8-9B41-BB9B-2E5418CD7FEC}" srcOrd="0" destOrd="0" presId="urn:microsoft.com/office/officeart/2005/8/layout/hProcess9"/>
    <dgm:cxn modelId="{71CA160E-6880-824D-A373-E29AC803F29D}" type="presOf" srcId="{99C83486-24A9-CC49-8D56-29C3D406C91B}" destId="{F67CF14A-CB9C-C74E-BA24-57DED2B48A05}" srcOrd="0" destOrd="0" presId="urn:microsoft.com/office/officeart/2005/8/layout/hProcess9"/>
    <dgm:cxn modelId="{4A0E839C-6D2A-4A47-890C-1A54E6948B33}" srcId="{9AA3014E-32B9-844B-AE81-047E8E5F9B08}" destId="{99C83486-24A9-CC49-8D56-29C3D406C91B}" srcOrd="0" destOrd="0" parTransId="{90B4A89E-079C-F045-BE13-443EAC5263BE}" sibTransId="{39C1BB4E-332A-7E47-B1EA-A57DB9154FC4}"/>
    <dgm:cxn modelId="{C320CDE1-E23C-574A-86B2-70A63E8CFC6D}" srcId="{9AA3014E-32B9-844B-AE81-047E8E5F9B08}" destId="{6D47BBE7-D283-6C41-8B50-317A60652DF6}" srcOrd="1" destOrd="0" parTransId="{0B4C1BE3-9F03-DF4C-A93E-329D61A05F59}" sibTransId="{8F082E67-9C24-7647-B3EC-31C87F015995}"/>
    <dgm:cxn modelId="{1B9E5097-80A7-4940-9C86-944456C35BEB}" type="presOf" srcId="{551450C3-69F1-094A-84D3-1911FF28C1FA}" destId="{AC90D3B5-F7FC-C24D-849F-B1105C3C589D}" srcOrd="0" destOrd="0" presId="urn:microsoft.com/office/officeart/2005/8/layout/hProcess9"/>
    <dgm:cxn modelId="{445B360D-B5CB-3443-A5D9-2FCDD451C362}" type="presOf" srcId="{6D47BBE7-D283-6C41-8B50-317A60652DF6}" destId="{EC745080-F426-0B4F-BDC8-CEE43F53719A}" srcOrd="0" destOrd="0" presId="urn:microsoft.com/office/officeart/2005/8/layout/hProcess9"/>
    <dgm:cxn modelId="{32B3A987-31FE-5D49-8105-FB42BEC234A3}" type="presOf" srcId="{A4E3267F-E491-6D42-97B5-DB4E484B70A2}" destId="{D89A451D-16CD-AC4A-AE94-F60D40048E26}" srcOrd="0" destOrd="0" presId="urn:microsoft.com/office/officeart/2005/8/layout/hProcess9"/>
    <dgm:cxn modelId="{A8268ED6-7002-0C47-9503-840B1C305E94}" srcId="{9AA3014E-32B9-844B-AE81-047E8E5F9B08}" destId="{551450C3-69F1-094A-84D3-1911FF28C1FA}" srcOrd="4" destOrd="0" parTransId="{80D7136F-5CB1-264E-8377-DD6BA862B238}" sibTransId="{149328A9-4CAB-7B4C-95FC-29FAFF019A3E}"/>
    <dgm:cxn modelId="{5930ECD1-DEAF-6944-B608-5C85F5215F8C}" type="presOf" srcId="{0C848112-E4B4-2E4C-BF91-7F4F0B7D2EE6}" destId="{64A9573F-1D9D-8B4E-996F-43DCE4878CBA}" srcOrd="0" destOrd="0" presId="urn:microsoft.com/office/officeart/2005/8/layout/hProcess9"/>
    <dgm:cxn modelId="{9593FDF6-05DB-FE4C-B86D-60D4EB679AC1}" srcId="{9AA3014E-32B9-844B-AE81-047E8E5F9B08}" destId="{0C848112-E4B4-2E4C-BF91-7F4F0B7D2EE6}" srcOrd="3" destOrd="0" parTransId="{68270F1E-3B8F-B741-8C99-4C011CE7A9E9}" sibTransId="{DBF8EFD8-D500-4545-9EB9-828EF0836FE0}"/>
    <dgm:cxn modelId="{946B49D4-32FE-F242-A146-77B35E8E0EF1}" srcId="{9AA3014E-32B9-844B-AE81-047E8E5F9B08}" destId="{A4E3267F-E491-6D42-97B5-DB4E484B70A2}" srcOrd="2" destOrd="0" parTransId="{FFB1D23B-B8EA-D34D-BB80-8D912E2A7412}" sibTransId="{EB193560-9692-6541-91AF-DA2548643A68}"/>
    <dgm:cxn modelId="{27D12C6D-C8BE-3D4D-825E-8C068C47E40C}" type="presParOf" srcId="{D6C4AAA9-F7F8-9B41-BB9B-2E5418CD7FEC}" destId="{9E6DA247-CA47-9749-A170-4D0DC920BFD7}" srcOrd="0" destOrd="0" presId="urn:microsoft.com/office/officeart/2005/8/layout/hProcess9"/>
    <dgm:cxn modelId="{2EEA7D2E-B992-AA40-8A0E-A509CA4D7A8E}" type="presParOf" srcId="{D6C4AAA9-F7F8-9B41-BB9B-2E5418CD7FEC}" destId="{BA5C934B-C08D-504F-A139-822AF1D93916}" srcOrd="1" destOrd="0" presId="urn:microsoft.com/office/officeart/2005/8/layout/hProcess9"/>
    <dgm:cxn modelId="{62D3B982-8DD3-1346-B885-C2D0DE6DC98F}" type="presParOf" srcId="{BA5C934B-C08D-504F-A139-822AF1D93916}" destId="{F67CF14A-CB9C-C74E-BA24-57DED2B48A05}" srcOrd="0" destOrd="0" presId="urn:microsoft.com/office/officeart/2005/8/layout/hProcess9"/>
    <dgm:cxn modelId="{E08B1A46-21B0-9F45-A25F-7CC4D05E9CA4}" type="presParOf" srcId="{BA5C934B-C08D-504F-A139-822AF1D93916}" destId="{1E7D45C2-540B-F048-8672-132A36E8E62F}" srcOrd="1" destOrd="0" presId="urn:microsoft.com/office/officeart/2005/8/layout/hProcess9"/>
    <dgm:cxn modelId="{E478D89F-50F8-9348-B83B-19D41B44B7BE}" type="presParOf" srcId="{BA5C934B-C08D-504F-A139-822AF1D93916}" destId="{EC745080-F426-0B4F-BDC8-CEE43F53719A}" srcOrd="2" destOrd="0" presId="urn:microsoft.com/office/officeart/2005/8/layout/hProcess9"/>
    <dgm:cxn modelId="{0A412004-7B65-DB43-B1EB-D8DDECDB7159}" type="presParOf" srcId="{BA5C934B-C08D-504F-A139-822AF1D93916}" destId="{FC362B22-A20C-2642-974C-93F278D1F532}" srcOrd="3" destOrd="0" presId="urn:microsoft.com/office/officeart/2005/8/layout/hProcess9"/>
    <dgm:cxn modelId="{ECBD8561-9826-7843-A837-D204D2F420C8}" type="presParOf" srcId="{BA5C934B-C08D-504F-A139-822AF1D93916}" destId="{D89A451D-16CD-AC4A-AE94-F60D40048E26}" srcOrd="4" destOrd="0" presId="urn:microsoft.com/office/officeart/2005/8/layout/hProcess9"/>
    <dgm:cxn modelId="{51F0DD76-D5A1-B74C-A065-7A66514264CE}" type="presParOf" srcId="{BA5C934B-C08D-504F-A139-822AF1D93916}" destId="{D297EC23-2DF6-9C47-8852-0C0F4C2E3A2D}" srcOrd="5" destOrd="0" presId="urn:microsoft.com/office/officeart/2005/8/layout/hProcess9"/>
    <dgm:cxn modelId="{E36F7A17-0821-0447-9D2E-3E9CD9B4D900}" type="presParOf" srcId="{BA5C934B-C08D-504F-A139-822AF1D93916}" destId="{64A9573F-1D9D-8B4E-996F-43DCE4878CBA}" srcOrd="6" destOrd="0" presId="urn:microsoft.com/office/officeart/2005/8/layout/hProcess9"/>
    <dgm:cxn modelId="{DDF9D5C9-73F2-884B-8D60-DC10D7BB0784}" type="presParOf" srcId="{BA5C934B-C08D-504F-A139-822AF1D93916}" destId="{7F4A0654-74DD-3B48-B476-53DBDE8DC6DA}" srcOrd="7" destOrd="0" presId="urn:microsoft.com/office/officeart/2005/8/layout/hProcess9"/>
    <dgm:cxn modelId="{FA2A5077-DDC0-584B-9573-DFC5A8932FBD}" type="presParOf" srcId="{BA5C934B-C08D-504F-A139-822AF1D93916}" destId="{AC90D3B5-F7FC-C24D-849F-B1105C3C589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6DA247-CA47-9749-A170-4D0DC920BFD7}">
      <dsp:nvSpPr>
        <dsp:cNvPr id="0" name=""/>
        <dsp:cNvSpPr/>
      </dsp:nvSpPr>
      <dsp:spPr>
        <a:xfrm>
          <a:off x="617219" y="0"/>
          <a:ext cx="6995160" cy="452596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7CF14A-CB9C-C74E-BA24-57DED2B48A05}">
      <dsp:nvSpPr>
        <dsp:cNvPr id="0" name=""/>
        <dsp:cNvSpPr/>
      </dsp:nvSpPr>
      <dsp:spPr>
        <a:xfrm>
          <a:off x="3616" y="1357788"/>
          <a:ext cx="1581224" cy="18103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Find all Events within scope</a:t>
          </a:r>
          <a:endParaRPr lang="en-US" sz="2300" kern="1200" dirty="0"/>
        </a:p>
      </dsp:txBody>
      <dsp:txXfrm>
        <a:off x="80805" y="1434977"/>
        <a:ext cx="1426846" cy="1656007"/>
      </dsp:txXfrm>
    </dsp:sp>
    <dsp:sp modelId="{EC745080-F426-0B4F-BDC8-CEE43F53719A}">
      <dsp:nvSpPr>
        <dsp:cNvPr id="0" name=""/>
        <dsp:cNvSpPr/>
      </dsp:nvSpPr>
      <dsp:spPr>
        <a:xfrm>
          <a:off x="1663902" y="1357788"/>
          <a:ext cx="1581224" cy="18103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Attribute costs to events</a:t>
          </a:r>
          <a:endParaRPr lang="en-US" sz="2300" kern="1200" dirty="0"/>
        </a:p>
      </dsp:txBody>
      <dsp:txXfrm>
        <a:off x="1741091" y="1434977"/>
        <a:ext cx="1426846" cy="1656007"/>
      </dsp:txXfrm>
    </dsp:sp>
    <dsp:sp modelId="{D89A451D-16CD-AC4A-AE94-F60D40048E26}">
      <dsp:nvSpPr>
        <dsp:cNvPr id="0" name=""/>
        <dsp:cNvSpPr/>
      </dsp:nvSpPr>
      <dsp:spPr>
        <a:xfrm>
          <a:off x="3324187" y="1357788"/>
          <a:ext cx="1581224" cy="18103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Find Root Cause</a:t>
          </a:r>
          <a:endParaRPr lang="en-US" sz="2300" kern="1200" dirty="0"/>
        </a:p>
      </dsp:txBody>
      <dsp:txXfrm>
        <a:off x="3401376" y="1434977"/>
        <a:ext cx="1426846" cy="1656007"/>
      </dsp:txXfrm>
    </dsp:sp>
    <dsp:sp modelId="{64A9573F-1D9D-8B4E-996F-43DCE4878CBA}">
      <dsp:nvSpPr>
        <dsp:cNvPr id="0" name=""/>
        <dsp:cNvSpPr/>
      </dsp:nvSpPr>
      <dsp:spPr>
        <a:xfrm>
          <a:off x="4984473" y="1357788"/>
          <a:ext cx="1581224" cy="18103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Aggregate costs by cause</a:t>
          </a:r>
          <a:endParaRPr lang="en-US" sz="2300" kern="1200" dirty="0"/>
        </a:p>
      </dsp:txBody>
      <dsp:txXfrm>
        <a:off x="5061662" y="1434977"/>
        <a:ext cx="1426846" cy="1656007"/>
      </dsp:txXfrm>
    </dsp:sp>
    <dsp:sp modelId="{AC90D3B5-F7FC-C24D-849F-B1105C3C589D}">
      <dsp:nvSpPr>
        <dsp:cNvPr id="0" name=""/>
        <dsp:cNvSpPr/>
      </dsp:nvSpPr>
      <dsp:spPr>
        <a:xfrm>
          <a:off x="6644759" y="1357788"/>
          <a:ext cx="1581224" cy="181038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Sort by cost</a:t>
          </a:r>
          <a:endParaRPr lang="en-US" sz="2300" kern="1200" dirty="0"/>
        </a:p>
      </dsp:txBody>
      <dsp:txXfrm>
        <a:off x="6721948" y="1434977"/>
        <a:ext cx="1426846" cy="1656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5616B-5AE6-4F47-A3A7-CDFE4B83C598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C23E5-172D-3849-B7FB-547750681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5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It depends on how much you know about the software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C23E5-172D-3849-B7FB-547750681D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01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03B7-69B5-9045-8902-05504B4750F8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29C55-6619-7947-8935-5E5CD84E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38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03B7-69B5-9045-8902-05504B4750F8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29C55-6619-7947-8935-5E5CD84E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91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03B7-69B5-9045-8902-05504B4750F8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29C55-6619-7947-8935-5E5CD84E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03B7-69B5-9045-8902-05504B4750F8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29C55-6619-7947-8935-5E5CD84E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1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03B7-69B5-9045-8902-05504B4750F8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29C55-6619-7947-8935-5E5CD84E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4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03B7-69B5-9045-8902-05504B4750F8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29C55-6619-7947-8935-5E5CD84E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5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03B7-69B5-9045-8902-05504B4750F8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29C55-6619-7947-8935-5E5CD84E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2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03B7-69B5-9045-8902-05504B4750F8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29C55-6619-7947-8935-5E5CD84E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71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03B7-69B5-9045-8902-05504B4750F8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29C55-6619-7947-8935-5E5CD84E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67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03B7-69B5-9045-8902-05504B4750F8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29C55-6619-7947-8935-5E5CD84E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51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03B7-69B5-9045-8902-05504B4750F8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29C55-6619-7947-8935-5E5CD84E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47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D03B7-69B5-9045-8902-05504B4750F8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29C55-6619-7947-8935-5E5CD84E6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8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X-ray: Automating Root-Cause </a:t>
            </a:r>
            <a:br>
              <a:rPr lang="en-US" dirty="0" smtClean="0"/>
            </a:br>
            <a:r>
              <a:rPr lang="en-US" dirty="0" smtClean="0"/>
              <a:t>Diagnosis of Performance </a:t>
            </a:r>
            <a:br>
              <a:rPr lang="en-US" dirty="0" smtClean="0"/>
            </a:br>
            <a:r>
              <a:rPr lang="en-US" dirty="0" smtClean="0"/>
              <a:t>Anomalies in Production Software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Mona </a:t>
            </a:r>
            <a:r>
              <a:rPr lang="en-US" dirty="0" err="1" smtClean="0"/>
              <a:t>Attariyan</a:t>
            </a:r>
            <a:endParaRPr lang="en-US" dirty="0" smtClean="0"/>
          </a:p>
          <a:p>
            <a:r>
              <a:rPr lang="en-US" dirty="0" smtClean="0"/>
              <a:t>Michael Chow</a:t>
            </a:r>
          </a:p>
          <a:p>
            <a:r>
              <a:rPr lang="en-US" dirty="0" smtClean="0"/>
              <a:t>Jason </a:t>
            </a:r>
            <a:r>
              <a:rPr lang="en-US" dirty="0" err="1" smtClean="0"/>
              <a:t>Flinn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90440" y="6169081"/>
            <a:ext cx="3323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Presented By: Prasanna Gautam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653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Summarization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060221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0212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Deterministic Replay</a:t>
            </a:r>
          </a:p>
          <a:p>
            <a:pPr lvl="1"/>
            <a:r>
              <a:rPr lang="en-US" dirty="0" smtClean="0"/>
              <a:t>Using Pin and custom tool </a:t>
            </a:r>
          </a:p>
          <a:p>
            <a:r>
              <a:rPr lang="en-US" dirty="0" smtClean="0"/>
              <a:t>Causality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117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Record and replay executions may be highly different</a:t>
            </a:r>
          </a:p>
          <a:p>
            <a:r>
              <a:rPr lang="en-US" dirty="0" smtClean="0"/>
              <a:t>Used Pin</a:t>
            </a:r>
          </a:p>
          <a:p>
            <a:pPr lvl="1"/>
            <a:r>
              <a:rPr lang="en-US" dirty="0" smtClean="0"/>
              <a:t>Had too much overhead (20%)</a:t>
            </a:r>
          </a:p>
          <a:p>
            <a:pPr lvl="1"/>
            <a:r>
              <a:rPr lang="en-US" dirty="0" smtClean="0"/>
              <a:t>Had to account for the locking strategy Pin used</a:t>
            </a:r>
          </a:p>
          <a:p>
            <a:pPr lvl="1"/>
            <a:r>
              <a:rPr lang="en-US" dirty="0" smtClean="0"/>
              <a:t>New replay tool</a:t>
            </a:r>
          </a:p>
          <a:p>
            <a:r>
              <a:rPr lang="en-US" dirty="0" smtClean="0"/>
              <a:t>Adds overhead of 1-5%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598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ConfAid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Automating configuration troubleshooting with dynamic </a:t>
            </a:r>
            <a:r>
              <a:rPr lang="en-US" b="1" dirty="0" smtClean="0"/>
              <a:t>information flow analysis</a:t>
            </a:r>
          </a:p>
          <a:p>
            <a:r>
              <a:rPr lang="en-US" dirty="0" smtClean="0"/>
              <a:t>Instruments binaries to monitor causal dependencies </a:t>
            </a:r>
          </a:p>
          <a:p>
            <a:pPr lvl="1"/>
            <a:r>
              <a:rPr lang="en-US" dirty="0" smtClean="0"/>
              <a:t>Correlates the erroneous behaviors to specific tokens in configuration files</a:t>
            </a:r>
          </a:p>
          <a:p>
            <a:r>
              <a:rPr lang="en-US" dirty="0" smtClean="0"/>
              <a:t>Uses taint-tracking to determine causality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79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ConfAid</a:t>
            </a:r>
            <a:r>
              <a:rPr lang="en-US" dirty="0" smtClean="0"/>
              <a:t>: Taint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 weights to taints to represent strength</a:t>
            </a:r>
          </a:p>
          <a:p>
            <a:pPr lvl="1"/>
            <a:r>
              <a:rPr lang="en-US" dirty="0" smtClean="0"/>
              <a:t>Rules </a:t>
            </a:r>
          </a:p>
          <a:p>
            <a:pPr lvl="2"/>
            <a:r>
              <a:rPr lang="en-US" dirty="0" smtClean="0"/>
              <a:t>Data flow taint &gt; Control flow taint </a:t>
            </a:r>
          </a:p>
          <a:p>
            <a:pPr lvl="2"/>
            <a:r>
              <a:rPr lang="en-US" dirty="0" smtClean="0"/>
              <a:t>Closer branches &gt; Distant branches </a:t>
            </a:r>
          </a:p>
          <a:p>
            <a:pPr lvl="2"/>
            <a:r>
              <a:rPr lang="en-US" dirty="0" smtClean="0"/>
              <a:t>Direct control flow &gt; Indirect control flow </a:t>
            </a:r>
          </a:p>
          <a:p>
            <a:pPr lvl="1"/>
            <a:r>
              <a:rPr lang="en-US" dirty="0" smtClean="0"/>
              <a:t>Attribute root causes to all events </a:t>
            </a:r>
          </a:p>
        </p:txBody>
      </p:sp>
    </p:spTree>
    <p:extLst>
      <p:ext uri="{BB962C8B-B14F-4D97-AF65-F5344CB8AC3E}">
        <p14:creationId xmlns:p14="http://schemas.microsoft.com/office/powerpoint/2010/main" val="370623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X-Ray – Request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Identifies basic building blocks that handle request</a:t>
            </a:r>
          </a:p>
          <a:p>
            <a:r>
              <a:rPr lang="en-US" dirty="0" smtClean="0"/>
              <a:t>Scope : portion of execution to analyze</a:t>
            </a:r>
          </a:p>
          <a:p>
            <a:pPr lvl="1"/>
            <a:r>
              <a:rPr lang="en-US" dirty="0" smtClean="0"/>
              <a:t>Entire execution</a:t>
            </a:r>
          </a:p>
          <a:p>
            <a:pPr lvl="1"/>
            <a:r>
              <a:rPr lang="en-US" dirty="0" smtClean="0"/>
              <a:t>Multiple requests for differential comparison</a:t>
            </a:r>
          </a:p>
          <a:p>
            <a:r>
              <a:rPr lang="en-US" dirty="0" smtClean="0"/>
              <a:t>Two methods supported by X-Ray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064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Extraction – Method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level</a:t>
            </a:r>
          </a:p>
          <a:p>
            <a:pPr lvl="1"/>
            <a:r>
              <a:rPr lang="en-US" dirty="0" smtClean="0"/>
              <a:t>Use External communication</a:t>
            </a:r>
          </a:p>
          <a:p>
            <a:pPr lvl="1"/>
            <a:r>
              <a:rPr lang="en-US" dirty="0" smtClean="0"/>
              <a:t>Coarse metrics</a:t>
            </a:r>
          </a:p>
          <a:p>
            <a:pPr lvl="1"/>
            <a:r>
              <a:rPr lang="en-US" dirty="0" smtClean="0"/>
              <a:t>Incapable of inferring causal paths for multi-threaded and event-based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37380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Extraction – Method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39411" cy="4525963"/>
          </a:xfrm>
        </p:spPr>
        <p:txBody>
          <a:bodyPr/>
          <a:lstStyle/>
          <a:p>
            <a:r>
              <a:rPr lang="en-US" dirty="0" smtClean="0"/>
              <a:t>Directly track data and control flow taint</a:t>
            </a:r>
          </a:p>
          <a:p>
            <a:r>
              <a:rPr lang="en-US" dirty="0" smtClean="0"/>
              <a:t>Assign basic block to request with most weight</a:t>
            </a:r>
          </a:p>
          <a:p>
            <a:r>
              <a:rPr lang="en-US" dirty="0" smtClean="0"/>
              <a:t>Uses same taints as </a:t>
            </a:r>
            <a:r>
              <a:rPr lang="en-US" dirty="0" err="1" smtClean="0"/>
              <a:t>ConfAid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064" y="1689693"/>
            <a:ext cx="2966566" cy="473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85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Extraction - Outputs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Block</a:t>
            </a:r>
          </a:p>
          <a:p>
            <a:pPr lvl="1"/>
            <a:r>
              <a:rPr lang="en-US" dirty="0" smtClean="0"/>
              <a:t>&lt;Id, Address, Count&gt; tuple</a:t>
            </a:r>
          </a:p>
          <a:p>
            <a:pPr lvl="2"/>
            <a:r>
              <a:rPr lang="en-US" dirty="0" smtClean="0"/>
              <a:t>Id: Linux process/thread Id</a:t>
            </a:r>
          </a:p>
          <a:p>
            <a:pPr lvl="2"/>
            <a:r>
              <a:rPr lang="en-US" dirty="0" smtClean="0"/>
              <a:t>Address: first instruction block in the executable</a:t>
            </a:r>
          </a:p>
          <a:p>
            <a:pPr lvl="2"/>
            <a:r>
              <a:rPr lang="en-US" dirty="0" smtClean="0"/>
              <a:t>Count: # of instructions executed prior to first instruction of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416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Metric Choices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2553" r="25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8944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is Complex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51870" y="649304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Source: http://</a:t>
            </a:r>
            <a:r>
              <a:rPr lang="en-US" sz="800" dirty="0" err="1" smtClean="0"/>
              <a:t>cybersecurity.mit.edu</a:t>
            </a:r>
            <a:r>
              <a:rPr lang="en-US" sz="800" dirty="0" smtClean="0"/>
              <a:t>/2013/09/the-security-costs-of-software-complexity-an-introduction/</a:t>
            </a:r>
            <a:endParaRPr lang="en-US" sz="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21520" r="-215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1249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Metric Choices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3674926"/>
              </p:ext>
            </p:extLst>
          </p:nvPr>
        </p:nvGraphicFramePr>
        <p:xfrm>
          <a:off x="457200" y="1600200"/>
          <a:ext cx="8229600" cy="2291080"/>
        </p:xfrm>
        <a:graphic>
          <a:graphicData uri="http://schemas.openxmlformats.org/drawingml/2006/table">
            <a:tbl>
              <a:tblPr firstCol="1" bandRow="1" bandCol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Latency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user level instructions executed in each time period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CPU Utilization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instructions executed in each basic block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File System Use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Observes</a:t>
                      </a:r>
                      <a:r>
                        <a:rPr lang="en-US" baseline="0" dirty="0" smtClean="0"/>
                        <a:t> replayed executions for file descriptors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Network</a:t>
                      </a:r>
                      <a:r>
                        <a:rPr lang="en-US" baseline="0" dirty="0" smtClean="0"/>
                        <a:t> Throughput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 as </a:t>
                      </a:r>
                      <a:r>
                        <a:rPr lang="en-US" dirty="0" err="1" smtClean="0"/>
                        <a:t>Filesystem</a:t>
                      </a:r>
                      <a:r>
                        <a:rPr lang="en-US" baseline="0" dirty="0" smtClean="0"/>
                        <a:t> I/O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445368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passes: </a:t>
            </a:r>
          </a:p>
          <a:p>
            <a:r>
              <a:rPr lang="en-US" dirty="0"/>
              <a:t>	</a:t>
            </a:r>
            <a:r>
              <a:rPr lang="en-US" dirty="0" smtClean="0"/>
              <a:t>First pass – also attributes to all events, but are aggregated to blocks as performance optimization</a:t>
            </a:r>
          </a:p>
          <a:p>
            <a:r>
              <a:rPr lang="en-US" dirty="0"/>
              <a:t>	</a:t>
            </a:r>
            <a:r>
              <a:rPr lang="en-US" dirty="0" smtClean="0"/>
              <a:t>Second pass – Performance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73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Performance Summarization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8183" b="-181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71797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Differential Performance Summarization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835" r="-100"/>
          <a:stretch/>
        </p:blipFill>
        <p:spPr>
          <a:xfrm>
            <a:off x="241748" y="1600200"/>
            <a:ext cx="4228512" cy="40699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303" y="1735847"/>
            <a:ext cx="3958778" cy="393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12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Root identification accuracy</a:t>
            </a:r>
          </a:p>
          <a:p>
            <a:r>
              <a:rPr lang="en-US" dirty="0" smtClean="0"/>
              <a:t>Overhead</a:t>
            </a:r>
          </a:p>
          <a:p>
            <a:r>
              <a:rPr lang="en-US" dirty="0" smtClean="0"/>
              <a:t>Troubleshooting problems with X-Ray</a:t>
            </a:r>
          </a:p>
          <a:p>
            <a:pPr lvl="1"/>
            <a:r>
              <a:rPr lang="en-US" dirty="0" smtClean="0"/>
              <a:t>Is it faster?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93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3833" b="-3833"/>
          <a:stretch>
            <a:fillRect/>
          </a:stretch>
        </p:blipFill>
        <p:spPr>
          <a:xfrm>
            <a:off x="997887" y="2321630"/>
            <a:ext cx="6917817" cy="3804533"/>
          </a:xfrm>
        </p:spPr>
      </p:pic>
      <p:sp>
        <p:nvSpPr>
          <p:cNvPr id="7" name="TextBox 6"/>
          <p:cNvSpPr txBox="1"/>
          <p:nvPr/>
        </p:nvSpPr>
        <p:spPr>
          <a:xfrm>
            <a:off x="997887" y="1573069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Looked at  4 apps, 17 performance bugs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45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Correct root cause(s) ranked or tied for first in 16 out of 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10" y="2754602"/>
            <a:ext cx="7443054" cy="37333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32852" y="6487919"/>
            <a:ext cx="62796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https://</a:t>
            </a:r>
            <a:r>
              <a:rPr lang="en-US" sz="1100" dirty="0" err="1" smtClean="0"/>
              <a:t>www.usenix.org</a:t>
            </a:r>
            <a:r>
              <a:rPr lang="en-US" sz="1100" dirty="0" smtClean="0"/>
              <a:t>/sites/default/files/conference/protected-files/attariyan_osdi12_slides.pdf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77573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Tied to User-Space for tracking causality</a:t>
            </a:r>
          </a:p>
          <a:p>
            <a:r>
              <a:rPr lang="en-US" dirty="0" smtClean="0"/>
              <a:t>Only depends on configurations settings and inputs</a:t>
            </a:r>
          </a:p>
          <a:p>
            <a:r>
              <a:rPr lang="en-US" dirty="0" smtClean="0"/>
              <a:t>Multi-path analysis sometimes produced erroneous results due to infeasible shortest paths. </a:t>
            </a:r>
          </a:p>
        </p:txBody>
      </p:sp>
    </p:spTree>
    <p:extLst>
      <p:ext uri="{BB962C8B-B14F-4D97-AF65-F5344CB8AC3E}">
        <p14:creationId xmlns:p14="http://schemas.microsoft.com/office/powerpoint/2010/main" val="2127796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Designed to run in production</a:t>
            </a:r>
          </a:p>
          <a:p>
            <a:r>
              <a:rPr lang="en-US" dirty="0" smtClean="0"/>
              <a:t>High degree of accuracy (16/17 bugs)</a:t>
            </a:r>
          </a:p>
          <a:p>
            <a:r>
              <a:rPr lang="en-US" smtClean="0"/>
              <a:t>Low overhead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737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troubleshoot complex software?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1759375"/>
              </p:ext>
            </p:extLst>
          </p:nvPr>
        </p:nvGraphicFramePr>
        <p:xfrm>
          <a:off x="457200" y="16002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Developer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User/Administrator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 at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Did</a:t>
                      </a:r>
                      <a:r>
                        <a:rPr lang="en-US" baseline="0" dirty="0" smtClean="0"/>
                        <a:t> you try turning it off and on again?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Look at Traces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Tweak</a:t>
                      </a:r>
                      <a:r>
                        <a:rPr lang="en-US" baseline="0" dirty="0" smtClean="0"/>
                        <a:t> configuration until it works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Ask Google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Source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995957"/>
            <a:ext cx="3592631" cy="2292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309" y="3815936"/>
            <a:ext cx="2342529" cy="236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75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we could..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 more insight to users and administrators</a:t>
            </a:r>
          </a:p>
          <a:p>
            <a:pPr lvl="1"/>
            <a:r>
              <a:rPr lang="en-US" dirty="0" smtClean="0"/>
              <a:t>Automatically</a:t>
            </a:r>
          </a:p>
          <a:p>
            <a:pPr lvl="1"/>
            <a:r>
              <a:rPr lang="en-US" dirty="0" smtClean="0"/>
              <a:t>Without escalating to the developers</a:t>
            </a:r>
          </a:p>
          <a:p>
            <a:pPr lvl="1"/>
            <a:r>
              <a:rPr lang="en-US" dirty="0" smtClean="0"/>
              <a:t>Without requiring complex instrumentation from the developers</a:t>
            </a:r>
          </a:p>
          <a:p>
            <a:pPr lvl="1"/>
            <a:r>
              <a:rPr lang="en-US" dirty="0" smtClean="0"/>
              <a:t>Get a summary of performance anomalies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29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X-Ray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842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Help diagnose performance issues without: </a:t>
            </a:r>
          </a:p>
          <a:p>
            <a:pPr lvl="1"/>
            <a:r>
              <a:rPr lang="en-US" dirty="0" smtClean="0"/>
              <a:t>Source code</a:t>
            </a:r>
          </a:p>
          <a:p>
            <a:pPr lvl="1"/>
            <a:r>
              <a:rPr lang="en-US" dirty="0" smtClean="0"/>
              <a:t>Error or Log Messages</a:t>
            </a:r>
          </a:p>
          <a:p>
            <a:r>
              <a:rPr lang="en-US" dirty="0" smtClean="0"/>
              <a:t>Provide performance summarization</a:t>
            </a:r>
          </a:p>
          <a:p>
            <a:pPr lvl="1"/>
            <a:r>
              <a:rPr lang="en-US" dirty="0" smtClean="0"/>
              <a:t>Get overall cost of each potential root cause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5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Configuring Apache web server</a:t>
            </a:r>
          </a:p>
          <a:p>
            <a:pPr lvl="1"/>
            <a:r>
              <a:rPr lang="en-US" dirty="0" smtClean="0"/>
              <a:t>Fickle configuration files</a:t>
            </a:r>
          </a:p>
          <a:p>
            <a:pPr lvl="1"/>
            <a:r>
              <a:rPr lang="en-US" dirty="0" smtClean="0"/>
              <a:t>Lots of tweaks and arcane error messages</a:t>
            </a:r>
          </a:p>
          <a:p>
            <a:r>
              <a:rPr lang="en-US" dirty="0" smtClean="0"/>
              <a:t>Postfix mail server user</a:t>
            </a:r>
          </a:p>
          <a:p>
            <a:pPr lvl="1"/>
            <a:r>
              <a:rPr lang="en-US" dirty="0" smtClean="0"/>
              <a:t>Troubleshooting involves using a variety of tools </a:t>
            </a:r>
          </a:p>
          <a:p>
            <a:pPr lvl="1"/>
            <a:r>
              <a:rPr lang="en-US" dirty="0" smtClean="0"/>
              <a:t>Changing configuration parameters..</a:t>
            </a:r>
            <a:endParaRPr lang="en-US" dirty="0"/>
          </a:p>
          <a:p>
            <a:r>
              <a:rPr lang="en-US" dirty="0" smtClean="0"/>
              <a:t>And so on…</a:t>
            </a:r>
          </a:p>
        </p:txBody>
      </p:sp>
    </p:spTree>
    <p:extLst>
      <p:ext uri="{BB962C8B-B14F-4D97-AF65-F5344CB8AC3E}">
        <p14:creationId xmlns:p14="http://schemas.microsoft.com/office/powerpoint/2010/main" val="1683574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 tools are lacking in finding root cause of anomalies</a:t>
            </a:r>
          </a:p>
          <a:p>
            <a:pPr lvl="1"/>
            <a:r>
              <a:rPr lang="en-US" dirty="0" smtClean="0"/>
              <a:t>They can tell you “what” happened</a:t>
            </a:r>
          </a:p>
          <a:p>
            <a:pPr lvl="2"/>
            <a:r>
              <a:rPr lang="en-US" dirty="0" smtClean="0"/>
              <a:t>And “how” if you have logs and traces</a:t>
            </a:r>
          </a:p>
          <a:p>
            <a:pPr lvl="1"/>
            <a:r>
              <a:rPr lang="en-US" dirty="0" smtClean="0"/>
              <a:t>End users need to manually infer “why”</a:t>
            </a:r>
          </a:p>
          <a:p>
            <a:pPr lvl="2"/>
            <a:r>
              <a:rPr lang="en-US" dirty="0" smtClean="0"/>
              <a:t>Potential </a:t>
            </a:r>
            <a:r>
              <a:rPr lang="en-US" b="1" dirty="0" smtClean="0"/>
              <a:t>root causes</a:t>
            </a:r>
          </a:p>
          <a:p>
            <a:pPr lvl="3"/>
            <a:r>
              <a:rPr lang="en-US" dirty="0" smtClean="0"/>
              <a:t>Configuration</a:t>
            </a:r>
          </a:p>
          <a:p>
            <a:pPr lvl="3"/>
            <a:r>
              <a:rPr lang="en-US" dirty="0" smtClean="0"/>
              <a:t>Input</a:t>
            </a:r>
          </a:p>
          <a:p>
            <a:pPr lvl="3"/>
            <a:r>
              <a:rPr lang="en-US" dirty="0" smtClean="0"/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156709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Summarization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root cause of performance problem is like finding needle in a haystack </a:t>
            </a:r>
          </a:p>
          <a:p>
            <a:pPr lvl="1"/>
            <a:r>
              <a:rPr lang="en-US" dirty="0" smtClean="0"/>
              <a:t>Profilers do this by brute forcing all paths</a:t>
            </a:r>
          </a:p>
          <a:p>
            <a:pPr lvl="1"/>
            <a:r>
              <a:rPr lang="en-US" dirty="0" smtClean="0"/>
              <a:t>Extend this approach…</a:t>
            </a:r>
          </a:p>
          <a:p>
            <a:pPr lvl="2"/>
            <a:r>
              <a:rPr lang="en-US" dirty="0" smtClean="0"/>
              <a:t>By combining causal analysis of every event</a:t>
            </a:r>
          </a:p>
          <a:p>
            <a:pPr lvl="2"/>
            <a:r>
              <a:rPr lang="en-US" dirty="0" smtClean="0"/>
              <a:t>Event is instruction or system call</a:t>
            </a:r>
          </a:p>
          <a:p>
            <a:pPr lvl="2"/>
            <a:r>
              <a:rPr lang="en-US" dirty="0" smtClean="0"/>
              <a:t>Attribute costs to all potential root causes</a:t>
            </a:r>
          </a:p>
          <a:p>
            <a:r>
              <a:rPr lang="en-US" dirty="0" smtClean="0"/>
              <a:t>End result: a cost breakdown of various potential root causes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29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725</Words>
  <Application>Microsoft Macintosh PowerPoint</Application>
  <PresentationFormat>On-screen Show (4:3)</PresentationFormat>
  <Paragraphs>140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X-ray: Automating Root-Cause  Diagnosis of Performance  Anomalies in Production Software </vt:lpstr>
      <vt:lpstr>Software is Complex</vt:lpstr>
      <vt:lpstr>How do you troubleshoot complex software?</vt:lpstr>
      <vt:lpstr>What if we could..</vt:lpstr>
      <vt:lpstr>Introducing X-Ray</vt:lpstr>
      <vt:lpstr>Goals</vt:lpstr>
      <vt:lpstr>Example Use cases</vt:lpstr>
      <vt:lpstr>Current tools</vt:lpstr>
      <vt:lpstr>Performance Summarization</vt:lpstr>
      <vt:lpstr>Performance Summarization</vt:lpstr>
      <vt:lpstr>Core ideas</vt:lpstr>
      <vt:lpstr>Replaying</vt:lpstr>
      <vt:lpstr>ConfAid</vt:lpstr>
      <vt:lpstr>ConfAid: Taint Tracking</vt:lpstr>
      <vt:lpstr>X-Ray – Request Extraction</vt:lpstr>
      <vt:lpstr>Request Extraction – Method 1</vt:lpstr>
      <vt:lpstr>Request Extraction – Method 2</vt:lpstr>
      <vt:lpstr>Request Extraction - Outputs</vt:lpstr>
      <vt:lpstr>Cost Metric Choices</vt:lpstr>
      <vt:lpstr>Cost Metric Choices</vt:lpstr>
      <vt:lpstr>Example: Performance Summarization</vt:lpstr>
      <vt:lpstr>Differential Performance Summarization</vt:lpstr>
      <vt:lpstr>Evaluation</vt:lpstr>
      <vt:lpstr>Results</vt:lpstr>
      <vt:lpstr>Results</vt:lpstr>
      <vt:lpstr>Limitations</vt:lpstr>
      <vt:lpstr>Conclusion</vt:lpstr>
    </vt:vector>
  </TitlesOfParts>
  <Company>ESPN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X-ray: Automating Root-Cause  Diagnosis of Performance  Anomalies in Production Software </dc:title>
  <dc:creator>Prasanna Gautam</dc:creator>
  <cp:lastModifiedBy>Prasanna Gautam</cp:lastModifiedBy>
  <cp:revision>27</cp:revision>
  <dcterms:created xsi:type="dcterms:W3CDTF">2014-10-14T11:08:16Z</dcterms:created>
  <dcterms:modified xsi:type="dcterms:W3CDTF">2014-10-14T21:06:14Z</dcterms:modified>
</cp:coreProperties>
</file>